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61" r:id="rId3"/>
    <p:sldId id="262" r:id="rId4"/>
    <p:sldId id="259" r:id="rId5"/>
    <p:sldId id="263" r:id="rId6"/>
    <p:sldId id="257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9" autoAdjust="0"/>
    <p:restoredTop sz="77363" autoAdjust="0"/>
  </p:normalViewPr>
  <p:slideViewPr>
    <p:cSldViewPr snapToGrid="0">
      <p:cViewPr varScale="1">
        <p:scale>
          <a:sx n="67" d="100"/>
          <a:sy n="67" d="100"/>
        </p:scale>
        <p:origin x="12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04D94-09C9-4337-8B32-A4AC7636D323}" type="doc">
      <dgm:prSet loTypeId="urn:microsoft.com/office/officeart/2008/layout/LinedList" loCatId="list" qsTypeId="urn:microsoft.com/office/officeart/2005/8/quickstyle/simple5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D823DDC6-9148-4D70-BC03-1CA4379F52D7}">
      <dgm:prSet/>
      <dgm:spPr/>
      <dgm:t>
        <a:bodyPr/>
        <a:lstStyle/>
        <a:p>
          <a:r>
            <a:rPr lang="es-ES"/>
            <a:t>Restringida distribución</a:t>
          </a:r>
          <a:endParaRPr lang="en-US"/>
        </a:p>
      </dgm:t>
    </dgm:pt>
    <dgm:pt modelId="{36A42037-0C99-42FE-9973-9B8FE80C3B51}" type="parTrans" cxnId="{75F28E03-505C-4A53-AB49-B893F1B7B167}">
      <dgm:prSet/>
      <dgm:spPr/>
      <dgm:t>
        <a:bodyPr/>
        <a:lstStyle/>
        <a:p>
          <a:endParaRPr lang="en-US"/>
        </a:p>
      </dgm:t>
    </dgm:pt>
    <dgm:pt modelId="{D5772EBB-7045-433F-B2E5-51891A13EC98}" type="sibTrans" cxnId="{75F28E03-505C-4A53-AB49-B893F1B7B167}">
      <dgm:prSet/>
      <dgm:spPr/>
      <dgm:t>
        <a:bodyPr/>
        <a:lstStyle/>
        <a:p>
          <a:endParaRPr lang="en-US"/>
        </a:p>
      </dgm:t>
    </dgm:pt>
    <dgm:pt modelId="{0259D371-294B-4123-BF74-CB0ACED68B24}">
      <dgm:prSet/>
      <dgm:spPr/>
      <dgm:t>
        <a:bodyPr/>
        <a:lstStyle/>
        <a:p>
          <a:r>
            <a:rPr lang="es-ES"/>
            <a:t>Limitada dispersión natural</a:t>
          </a:r>
          <a:r>
            <a:rPr lang="es-ES">
              <a:sym typeface="Wingdings" panose="05000000000000000000" pitchFamily="2" charset="2"/>
            </a:rPr>
            <a:t></a:t>
          </a:r>
          <a:r>
            <a:rPr lang="es-ES"/>
            <a:t> pobre éxito reproductivo</a:t>
          </a:r>
          <a:endParaRPr lang="en-US"/>
        </a:p>
      </dgm:t>
    </dgm:pt>
    <dgm:pt modelId="{2E826380-8AF1-42F0-B97C-436818CBBA16}" type="parTrans" cxnId="{7394B49C-02EF-4FEB-BE5C-29FE22100DFF}">
      <dgm:prSet/>
      <dgm:spPr/>
      <dgm:t>
        <a:bodyPr/>
        <a:lstStyle/>
        <a:p>
          <a:endParaRPr lang="en-US"/>
        </a:p>
      </dgm:t>
    </dgm:pt>
    <dgm:pt modelId="{78886258-9B74-4728-B8C1-751F76BA76E2}" type="sibTrans" cxnId="{7394B49C-02EF-4FEB-BE5C-29FE22100DFF}">
      <dgm:prSet/>
      <dgm:spPr/>
      <dgm:t>
        <a:bodyPr/>
        <a:lstStyle/>
        <a:p>
          <a:endParaRPr lang="en-US"/>
        </a:p>
      </dgm:t>
    </dgm:pt>
    <dgm:pt modelId="{6EE0BF2A-DC2C-4FBC-820B-62683D9FCE31}">
      <dgm:prSet/>
      <dgm:spPr/>
      <dgm:t>
        <a:bodyPr/>
        <a:lstStyle/>
        <a:p>
          <a:r>
            <a:rPr lang="es-ES"/>
            <a:t>Restablecimiento directo dentro de su rango histórico</a:t>
          </a:r>
          <a:endParaRPr lang="en-US"/>
        </a:p>
      </dgm:t>
    </dgm:pt>
    <dgm:pt modelId="{2DCAD4A2-0956-4469-BE71-A9431D21238B}" type="parTrans" cxnId="{C9D6C978-D525-486D-B4CE-67830B3A8894}">
      <dgm:prSet/>
      <dgm:spPr/>
      <dgm:t>
        <a:bodyPr/>
        <a:lstStyle/>
        <a:p>
          <a:endParaRPr lang="en-US"/>
        </a:p>
      </dgm:t>
    </dgm:pt>
    <dgm:pt modelId="{7A437F71-4723-4D3B-A495-01B07B591AA2}" type="sibTrans" cxnId="{C9D6C978-D525-486D-B4CE-67830B3A8894}">
      <dgm:prSet/>
      <dgm:spPr/>
      <dgm:t>
        <a:bodyPr/>
        <a:lstStyle/>
        <a:p>
          <a:endParaRPr lang="en-US"/>
        </a:p>
      </dgm:t>
    </dgm:pt>
    <dgm:pt modelId="{9CF220A1-7F76-48E7-A9B9-F7DC7B6053CD}">
      <dgm:prSet/>
      <dgm:spPr/>
      <dgm:t>
        <a:bodyPr/>
        <a:lstStyle/>
        <a:p>
          <a:r>
            <a:rPr lang="es-ES"/>
            <a:t>Nunca había estado en cautiverio </a:t>
          </a:r>
          <a:r>
            <a:rPr lang="es-ES">
              <a:sym typeface="Wingdings" panose="05000000000000000000" pitchFamily="2" charset="2"/>
            </a:rPr>
            <a:t></a:t>
          </a:r>
          <a:r>
            <a:rPr lang="es-ES"/>
            <a:t> sólo manipuladas para muestreo y anillamiento </a:t>
          </a:r>
          <a:r>
            <a:rPr lang="es-ES">
              <a:sym typeface="Wingdings" panose="05000000000000000000" pitchFamily="2" charset="2"/>
            </a:rPr>
            <a:t></a:t>
          </a:r>
          <a:r>
            <a:rPr lang="es-ES"/>
            <a:t> determinar las mejores técnicas </a:t>
          </a:r>
          <a:endParaRPr lang="en-US"/>
        </a:p>
      </dgm:t>
    </dgm:pt>
    <dgm:pt modelId="{E7F74D65-8D0A-4CA3-9B63-0A193D556BE5}" type="parTrans" cxnId="{95E526F2-AB19-4539-B4A0-13A70F251604}">
      <dgm:prSet/>
      <dgm:spPr/>
      <dgm:t>
        <a:bodyPr/>
        <a:lstStyle/>
        <a:p>
          <a:endParaRPr lang="en-US"/>
        </a:p>
      </dgm:t>
    </dgm:pt>
    <dgm:pt modelId="{1F14D0DE-6BCF-4D0E-BE3B-3053CA875F7D}" type="sibTrans" cxnId="{95E526F2-AB19-4539-B4A0-13A70F251604}">
      <dgm:prSet/>
      <dgm:spPr/>
      <dgm:t>
        <a:bodyPr/>
        <a:lstStyle/>
        <a:p>
          <a:endParaRPr lang="en-US"/>
        </a:p>
      </dgm:t>
    </dgm:pt>
    <dgm:pt modelId="{4D97BF8C-F20A-40D4-867F-DD4EEE27B0E0}" type="pres">
      <dgm:prSet presAssocID="{DA404D94-09C9-4337-8B32-A4AC7636D323}" presName="vert0" presStyleCnt="0">
        <dgm:presLayoutVars>
          <dgm:dir/>
          <dgm:animOne val="branch"/>
          <dgm:animLvl val="lvl"/>
        </dgm:presLayoutVars>
      </dgm:prSet>
      <dgm:spPr/>
    </dgm:pt>
    <dgm:pt modelId="{B57A7CAC-818E-4295-9BEB-7153D72CAF64}" type="pres">
      <dgm:prSet presAssocID="{D823DDC6-9148-4D70-BC03-1CA4379F52D7}" presName="thickLine" presStyleLbl="alignNode1" presStyleIdx="0" presStyleCnt="4"/>
      <dgm:spPr/>
    </dgm:pt>
    <dgm:pt modelId="{2AF173C8-0D61-4120-AF10-CC51D3DDBCE8}" type="pres">
      <dgm:prSet presAssocID="{D823DDC6-9148-4D70-BC03-1CA4379F52D7}" presName="horz1" presStyleCnt="0"/>
      <dgm:spPr/>
    </dgm:pt>
    <dgm:pt modelId="{4728BF2C-A821-49DB-B2AC-6842BD85B7A3}" type="pres">
      <dgm:prSet presAssocID="{D823DDC6-9148-4D70-BC03-1CA4379F52D7}" presName="tx1" presStyleLbl="revTx" presStyleIdx="0" presStyleCnt="4"/>
      <dgm:spPr/>
    </dgm:pt>
    <dgm:pt modelId="{86668921-1852-4ECB-AD37-BF7ADC6B446B}" type="pres">
      <dgm:prSet presAssocID="{D823DDC6-9148-4D70-BC03-1CA4379F52D7}" presName="vert1" presStyleCnt="0"/>
      <dgm:spPr/>
    </dgm:pt>
    <dgm:pt modelId="{4668C942-983A-4162-A056-6E2B772B1A40}" type="pres">
      <dgm:prSet presAssocID="{0259D371-294B-4123-BF74-CB0ACED68B24}" presName="thickLine" presStyleLbl="alignNode1" presStyleIdx="1" presStyleCnt="4"/>
      <dgm:spPr/>
    </dgm:pt>
    <dgm:pt modelId="{1484DDB5-1AB4-4B7A-AA7A-C85B37DD44D8}" type="pres">
      <dgm:prSet presAssocID="{0259D371-294B-4123-BF74-CB0ACED68B24}" presName="horz1" presStyleCnt="0"/>
      <dgm:spPr/>
    </dgm:pt>
    <dgm:pt modelId="{47B75C76-07EC-4C84-9DF9-A7E8AE39E283}" type="pres">
      <dgm:prSet presAssocID="{0259D371-294B-4123-BF74-CB0ACED68B24}" presName="tx1" presStyleLbl="revTx" presStyleIdx="1" presStyleCnt="4"/>
      <dgm:spPr/>
    </dgm:pt>
    <dgm:pt modelId="{05D135A6-82A7-43A8-9A08-669FF840076F}" type="pres">
      <dgm:prSet presAssocID="{0259D371-294B-4123-BF74-CB0ACED68B24}" presName="vert1" presStyleCnt="0"/>
      <dgm:spPr/>
    </dgm:pt>
    <dgm:pt modelId="{8164B6DE-30AC-45C6-B68E-928EAC5B00D2}" type="pres">
      <dgm:prSet presAssocID="{6EE0BF2A-DC2C-4FBC-820B-62683D9FCE31}" presName="thickLine" presStyleLbl="alignNode1" presStyleIdx="2" presStyleCnt="4"/>
      <dgm:spPr/>
    </dgm:pt>
    <dgm:pt modelId="{B48E8DD4-93A5-42C8-8E50-0ED67C54BA78}" type="pres">
      <dgm:prSet presAssocID="{6EE0BF2A-DC2C-4FBC-820B-62683D9FCE31}" presName="horz1" presStyleCnt="0"/>
      <dgm:spPr/>
    </dgm:pt>
    <dgm:pt modelId="{E4A13E8C-CF4E-45F5-87A7-1B73555B0BA6}" type="pres">
      <dgm:prSet presAssocID="{6EE0BF2A-DC2C-4FBC-820B-62683D9FCE31}" presName="tx1" presStyleLbl="revTx" presStyleIdx="2" presStyleCnt="4"/>
      <dgm:spPr/>
    </dgm:pt>
    <dgm:pt modelId="{E77B8A24-E793-4881-8299-2FE5720367E4}" type="pres">
      <dgm:prSet presAssocID="{6EE0BF2A-DC2C-4FBC-820B-62683D9FCE31}" presName="vert1" presStyleCnt="0"/>
      <dgm:spPr/>
    </dgm:pt>
    <dgm:pt modelId="{D1242FC6-BB88-4545-AE7C-90C6E8A187C3}" type="pres">
      <dgm:prSet presAssocID="{9CF220A1-7F76-48E7-A9B9-F7DC7B6053CD}" presName="thickLine" presStyleLbl="alignNode1" presStyleIdx="3" presStyleCnt="4"/>
      <dgm:spPr/>
    </dgm:pt>
    <dgm:pt modelId="{BC09C268-B3F9-4A93-99F6-8CB4927FD832}" type="pres">
      <dgm:prSet presAssocID="{9CF220A1-7F76-48E7-A9B9-F7DC7B6053CD}" presName="horz1" presStyleCnt="0"/>
      <dgm:spPr/>
    </dgm:pt>
    <dgm:pt modelId="{F8C81AFD-7F6D-4458-A66C-8FB3560AA113}" type="pres">
      <dgm:prSet presAssocID="{9CF220A1-7F76-48E7-A9B9-F7DC7B6053CD}" presName="tx1" presStyleLbl="revTx" presStyleIdx="3" presStyleCnt="4"/>
      <dgm:spPr/>
    </dgm:pt>
    <dgm:pt modelId="{DDA9B62B-2CF7-4936-9877-24C57DB5C298}" type="pres">
      <dgm:prSet presAssocID="{9CF220A1-7F76-48E7-A9B9-F7DC7B6053CD}" presName="vert1" presStyleCnt="0"/>
      <dgm:spPr/>
    </dgm:pt>
  </dgm:ptLst>
  <dgm:cxnLst>
    <dgm:cxn modelId="{75F28E03-505C-4A53-AB49-B893F1B7B167}" srcId="{DA404D94-09C9-4337-8B32-A4AC7636D323}" destId="{D823DDC6-9148-4D70-BC03-1CA4379F52D7}" srcOrd="0" destOrd="0" parTransId="{36A42037-0C99-42FE-9973-9B8FE80C3B51}" sibTransId="{D5772EBB-7045-433F-B2E5-51891A13EC98}"/>
    <dgm:cxn modelId="{BA872073-AA30-426A-B95E-0BC77C851DDF}" type="presOf" srcId="{DA404D94-09C9-4337-8B32-A4AC7636D323}" destId="{4D97BF8C-F20A-40D4-867F-DD4EEE27B0E0}" srcOrd="0" destOrd="0" presId="urn:microsoft.com/office/officeart/2008/layout/LinedList"/>
    <dgm:cxn modelId="{A4F2CC74-0A1F-4814-BA2B-3E6B39BE89C5}" type="presOf" srcId="{9CF220A1-7F76-48E7-A9B9-F7DC7B6053CD}" destId="{F8C81AFD-7F6D-4458-A66C-8FB3560AA113}" srcOrd="0" destOrd="0" presId="urn:microsoft.com/office/officeart/2008/layout/LinedList"/>
    <dgm:cxn modelId="{C9D6C978-D525-486D-B4CE-67830B3A8894}" srcId="{DA404D94-09C9-4337-8B32-A4AC7636D323}" destId="{6EE0BF2A-DC2C-4FBC-820B-62683D9FCE31}" srcOrd="2" destOrd="0" parTransId="{2DCAD4A2-0956-4469-BE71-A9431D21238B}" sibTransId="{7A437F71-4723-4D3B-A495-01B07B591AA2}"/>
    <dgm:cxn modelId="{7394B49C-02EF-4FEB-BE5C-29FE22100DFF}" srcId="{DA404D94-09C9-4337-8B32-A4AC7636D323}" destId="{0259D371-294B-4123-BF74-CB0ACED68B24}" srcOrd="1" destOrd="0" parTransId="{2E826380-8AF1-42F0-B97C-436818CBBA16}" sibTransId="{78886258-9B74-4728-B8C1-751F76BA76E2}"/>
    <dgm:cxn modelId="{1DCF77A8-153E-4F95-BCE4-88111EC1538C}" type="presOf" srcId="{6EE0BF2A-DC2C-4FBC-820B-62683D9FCE31}" destId="{E4A13E8C-CF4E-45F5-87A7-1B73555B0BA6}" srcOrd="0" destOrd="0" presId="urn:microsoft.com/office/officeart/2008/layout/LinedList"/>
    <dgm:cxn modelId="{1546FDE6-0B0F-4B9E-8931-803E0917CFCE}" type="presOf" srcId="{D823DDC6-9148-4D70-BC03-1CA4379F52D7}" destId="{4728BF2C-A821-49DB-B2AC-6842BD85B7A3}" srcOrd="0" destOrd="0" presId="urn:microsoft.com/office/officeart/2008/layout/LinedList"/>
    <dgm:cxn modelId="{95E526F2-AB19-4539-B4A0-13A70F251604}" srcId="{DA404D94-09C9-4337-8B32-A4AC7636D323}" destId="{9CF220A1-7F76-48E7-A9B9-F7DC7B6053CD}" srcOrd="3" destOrd="0" parTransId="{E7F74D65-8D0A-4CA3-9B63-0A193D556BE5}" sibTransId="{1F14D0DE-6BCF-4D0E-BE3B-3053CA875F7D}"/>
    <dgm:cxn modelId="{C5CB31F9-542F-43B5-89E8-7DD4E4F1FA0F}" type="presOf" srcId="{0259D371-294B-4123-BF74-CB0ACED68B24}" destId="{47B75C76-07EC-4C84-9DF9-A7E8AE39E283}" srcOrd="0" destOrd="0" presId="urn:microsoft.com/office/officeart/2008/layout/LinedList"/>
    <dgm:cxn modelId="{F302DC4D-D3FE-42FB-ABAC-E7541C859A0F}" type="presParOf" srcId="{4D97BF8C-F20A-40D4-867F-DD4EEE27B0E0}" destId="{B57A7CAC-818E-4295-9BEB-7153D72CAF64}" srcOrd="0" destOrd="0" presId="urn:microsoft.com/office/officeart/2008/layout/LinedList"/>
    <dgm:cxn modelId="{1F9FA8B8-5EA8-47ED-A73B-7F55081633F6}" type="presParOf" srcId="{4D97BF8C-F20A-40D4-867F-DD4EEE27B0E0}" destId="{2AF173C8-0D61-4120-AF10-CC51D3DDBCE8}" srcOrd="1" destOrd="0" presId="urn:microsoft.com/office/officeart/2008/layout/LinedList"/>
    <dgm:cxn modelId="{B714FD6E-4E0D-40C0-93B6-D01FF311FD4E}" type="presParOf" srcId="{2AF173C8-0D61-4120-AF10-CC51D3DDBCE8}" destId="{4728BF2C-A821-49DB-B2AC-6842BD85B7A3}" srcOrd="0" destOrd="0" presId="urn:microsoft.com/office/officeart/2008/layout/LinedList"/>
    <dgm:cxn modelId="{C78880A5-8B6A-44AE-B8AC-AD995666709B}" type="presParOf" srcId="{2AF173C8-0D61-4120-AF10-CC51D3DDBCE8}" destId="{86668921-1852-4ECB-AD37-BF7ADC6B446B}" srcOrd="1" destOrd="0" presId="urn:microsoft.com/office/officeart/2008/layout/LinedList"/>
    <dgm:cxn modelId="{FCC4DCA3-E5EB-4E63-9031-DDC1BC06B61A}" type="presParOf" srcId="{4D97BF8C-F20A-40D4-867F-DD4EEE27B0E0}" destId="{4668C942-983A-4162-A056-6E2B772B1A40}" srcOrd="2" destOrd="0" presId="urn:microsoft.com/office/officeart/2008/layout/LinedList"/>
    <dgm:cxn modelId="{47EFE2D2-C6C5-4A19-B61B-1A58E76C2C88}" type="presParOf" srcId="{4D97BF8C-F20A-40D4-867F-DD4EEE27B0E0}" destId="{1484DDB5-1AB4-4B7A-AA7A-C85B37DD44D8}" srcOrd="3" destOrd="0" presId="urn:microsoft.com/office/officeart/2008/layout/LinedList"/>
    <dgm:cxn modelId="{89B029C6-0507-4D68-A2CF-B7E77BC66FDF}" type="presParOf" srcId="{1484DDB5-1AB4-4B7A-AA7A-C85B37DD44D8}" destId="{47B75C76-07EC-4C84-9DF9-A7E8AE39E283}" srcOrd="0" destOrd="0" presId="urn:microsoft.com/office/officeart/2008/layout/LinedList"/>
    <dgm:cxn modelId="{AAEE4B5E-7044-43AE-9142-1ECC6215AB4C}" type="presParOf" srcId="{1484DDB5-1AB4-4B7A-AA7A-C85B37DD44D8}" destId="{05D135A6-82A7-43A8-9A08-669FF840076F}" srcOrd="1" destOrd="0" presId="urn:microsoft.com/office/officeart/2008/layout/LinedList"/>
    <dgm:cxn modelId="{EA2AE9A7-845E-487E-8C6C-ECF5D1D0FF1C}" type="presParOf" srcId="{4D97BF8C-F20A-40D4-867F-DD4EEE27B0E0}" destId="{8164B6DE-30AC-45C6-B68E-928EAC5B00D2}" srcOrd="4" destOrd="0" presId="urn:microsoft.com/office/officeart/2008/layout/LinedList"/>
    <dgm:cxn modelId="{3FB304DC-E67B-4981-98D0-EF863B9D28DF}" type="presParOf" srcId="{4D97BF8C-F20A-40D4-867F-DD4EEE27B0E0}" destId="{B48E8DD4-93A5-42C8-8E50-0ED67C54BA78}" srcOrd="5" destOrd="0" presId="urn:microsoft.com/office/officeart/2008/layout/LinedList"/>
    <dgm:cxn modelId="{31062004-874D-4C06-8442-01391FB89550}" type="presParOf" srcId="{B48E8DD4-93A5-42C8-8E50-0ED67C54BA78}" destId="{E4A13E8C-CF4E-45F5-87A7-1B73555B0BA6}" srcOrd="0" destOrd="0" presId="urn:microsoft.com/office/officeart/2008/layout/LinedList"/>
    <dgm:cxn modelId="{B468498D-9EAC-4FD5-A51B-5F002E3211FA}" type="presParOf" srcId="{B48E8DD4-93A5-42C8-8E50-0ED67C54BA78}" destId="{E77B8A24-E793-4881-8299-2FE5720367E4}" srcOrd="1" destOrd="0" presId="urn:microsoft.com/office/officeart/2008/layout/LinedList"/>
    <dgm:cxn modelId="{3EC47736-B938-4D0D-B43E-F0D9FA7CC77C}" type="presParOf" srcId="{4D97BF8C-F20A-40D4-867F-DD4EEE27B0E0}" destId="{D1242FC6-BB88-4545-AE7C-90C6E8A187C3}" srcOrd="6" destOrd="0" presId="urn:microsoft.com/office/officeart/2008/layout/LinedList"/>
    <dgm:cxn modelId="{B323840C-BF27-428B-A89A-0C7261A262F2}" type="presParOf" srcId="{4D97BF8C-F20A-40D4-867F-DD4EEE27B0E0}" destId="{BC09C268-B3F9-4A93-99F6-8CB4927FD832}" srcOrd="7" destOrd="0" presId="urn:microsoft.com/office/officeart/2008/layout/LinedList"/>
    <dgm:cxn modelId="{78D0CA6A-4AB7-4FB4-968C-452FEC4EE889}" type="presParOf" srcId="{BC09C268-B3F9-4A93-99F6-8CB4927FD832}" destId="{F8C81AFD-7F6D-4458-A66C-8FB3560AA113}" srcOrd="0" destOrd="0" presId="urn:microsoft.com/office/officeart/2008/layout/LinedList"/>
    <dgm:cxn modelId="{31136AE6-F8CB-4CC5-87FA-EE58E13A6266}" type="presParOf" srcId="{BC09C268-B3F9-4A93-99F6-8CB4927FD832}" destId="{DDA9B62B-2CF7-4936-9877-24C57DB5C29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A7CAC-818E-4295-9BEB-7153D72CAF64}">
      <dsp:nvSpPr>
        <dsp:cNvPr id="0" name=""/>
        <dsp:cNvSpPr/>
      </dsp:nvSpPr>
      <dsp:spPr>
        <a:xfrm>
          <a:off x="0" y="0"/>
          <a:ext cx="9404352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28BF2C-A821-49DB-B2AC-6842BD85B7A3}">
      <dsp:nvSpPr>
        <dsp:cNvPr id="0" name=""/>
        <dsp:cNvSpPr/>
      </dsp:nvSpPr>
      <dsp:spPr>
        <a:xfrm>
          <a:off x="0" y="0"/>
          <a:ext cx="9404352" cy="1014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Restringida distribución</a:t>
          </a:r>
          <a:endParaRPr lang="en-US" sz="2400" kern="1200"/>
        </a:p>
      </dsp:txBody>
      <dsp:txXfrm>
        <a:off x="0" y="0"/>
        <a:ext cx="9404352" cy="1014108"/>
      </dsp:txXfrm>
    </dsp:sp>
    <dsp:sp modelId="{4668C942-983A-4162-A056-6E2B772B1A40}">
      <dsp:nvSpPr>
        <dsp:cNvPr id="0" name=""/>
        <dsp:cNvSpPr/>
      </dsp:nvSpPr>
      <dsp:spPr>
        <a:xfrm>
          <a:off x="0" y="1014108"/>
          <a:ext cx="9404352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-11865"/>
                <a:satOff val="-15663"/>
                <a:lumOff val="11681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-11865"/>
                <a:satOff val="-15663"/>
                <a:lumOff val="11681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shade val="80000"/>
              <a:hueOff val="-11865"/>
              <a:satOff val="-15663"/>
              <a:lumOff val="11681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B75C76-07EC-4C84-9DF9-A7E8AE39E283}">
      <dsp:nvSpPr>
        <dsp:cNvPr id="0" name=""/>
        <dsp:cNvSpPr/>
      </dsp:nvSpPr>
      <dsp:spPr>
        <a:xfrm>
          <a:off x="0" y="1014108"/>
          <a:ext cx="9404352" cy="1014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Limitada dispersión natural</a:t>
          </a:r>
          <a:r>
            <a:rPr lang="es-ES" sz="2400" kern="1200">
              <a:sym typeface="Wingdings" panose="05000000000000000000" pitchFamily="2" charset="2"/>
            </a:rPr>
            <a:t></a:t>
          </a:r>
          <a:r>
            <a:rPr lang="es-ES" sz="2400" kern="1200"/>
            <a:t> pobre éxito reproductivo</a:t>
          </a:r>
          <a:endParaRPr lang="en-US" sz="2400" kern="1200"/>
        </a:p>
      </dsp:txBody>
      <dsp:txXfrm>
        <a:off x="0" y="1014108"/>
        <a:ext cx="9404352" cy="1014108"/>
      </dsp:txXfrm>
    </dsp:sp>
    <dsp:sp modelId="{8164B6DE-30AC-45C6-B68E-928EAC5B00D2}">
      <dsp:nvSpPr>
        <dsp:cNvPr id="0" name=""/>
        <dsp:cNvSpPr/>
      </dsp:nvSpPr>
      <dsp:spPr>
        <a:xfrm>
          <a:off x="0" y="2028216"/>
          <a:ext cx="9404352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-23729"/>
                <a:satOff val="-31327"/>
                <a:lumOff val="23362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-23729"/>
                <a:satOff val="-31327"/>
                <a:lumOff val="23362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shade val="80000"/>
              <a:hueOff val="-23729"/>
              <a:satOff val="-31327"/>
              <a:lumOff val="23362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4A13E8C-CF4E-45F5-87A7-1B73555B0BA6}">
      <dsp:nvSpPr>
        <dsp:cNvPr id="0" name=""/>
        <dsp:cNvSpPr/>
      </dsp:nvSpPr>
      <dsp:spPr>
        <a:xfrm>
          <a:off x="0" y="2028216"/>
          <a:ext cx="9404352" cy="1014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Restablecimiento directo dentro de su rango histórico</a:t>
          </a:r>
          <a:endParaRPr lang="en-US" sz="2400" kern="1200"/>
        </a:p>
      </dsp:txBody>
      <dsp:txXfrm>
        <a:off x="0" y="2028216"/>
        <a:ext cx="9404352" cy="1014108"/>
      </dsp:txXfrm>
    </dsp:sp>
    <dsp:sp modelId="{D1242FC6-BB88-4545-AE7C-90C6E8A187C3}">
      <dsp:nvSpPr>
        <dsp:cNvPr id="0" name=""/>
        <dsp:cNvSpPr/>
      </dsp:nvSpPr>
      <dsp:spPr>
        <a:xfrm>
          <a:off x="0" y="3042325"/>
          <a:ext cx="9404352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-35594"/>
                <a:satOff val="-46990"/>
                <a:lumOff val="35043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-35594"/>
                <a:satOff val="-46990"/>
                <a:lumOff val="35043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shade val="80000"/>
              <a:hueOff val="-35594"/>
              <a:satOff val="-46990"/>
              <a:lumOff val="35043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8C81AFD-7F6D-4458-A66C-8FB3560AA113}">
      <dsp:nvSpPr>
        <dsp:cNvPr id="0" name=""/>
        <dsp:cNvSpPr/>
      </dsp:nvSpPr>
      <dsp:spPr>
        <a:xfrm>
          <a:off x="0" y="3042325"/>
          <a:ext cx="9404352" cy="1014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Nunca había estado en cautiverio </a:t>
          </a:r>
          <a:r>
            <a:rPr lang="es-ES" sz="2400" kern="1200">
              <a:sym typeface="Wingdings" panose="05000000000000000000" pitchFamily="2" charset="2"/>
            </a:rPr>
            <a:t></a:t>
          </a:r>
          <a:r>
            <a:rPr lang="es-ES" sz="2400" kern="1200"/>
            <a:t> sólo manipuladas para muestreo y anillamiento </a:t>
          </a:r>
          <a:r>
            <a:rPr lang="es-ES" sz="2400" kern="1200">
              <a:sym typeface="Wingdings" panose="05000000000000000000" pitchFamily="2" charset="2"/>
            </a:rPr>
            <a:t></a:t>
          </a:r>
          <a:r>
            <a:rPr lang="es-ES" sz="2400" kern="1200"/>
            <a:t> determinar las mejores técnicas </a:t>
          </a:r>
          <a:endParaRPr lang="en-US" sz="2400" kern="1200"/>
        </a:p>
      </dsp:txBody>
      <dsp:txXfrm>
        <a:off x="0" y="3042325"/>
        <a:ext cx="9404352" cy="1014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0F92E-D2B7-4940-A825-B1168F8FDDA5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BCCBE-A422-423A-9FDF-E13D9E766E1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48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0271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se conocen los efectos de otros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depredadores introducidos como gatos (</a:t>
            </a:r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Felis</a:t>
            </a:r>
            <a:r>
              <a:rPr lang="es-E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catus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y garrapateros (</a:t>
            </a:r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Crotophaga</a:t>
            </a:r>
            <a:endParaRPr lang="es-ES" sz="1200" b="0" i="1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ani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(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Fessl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al.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2010a &amp; 2010b). Una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combinacion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las causas mencionadas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puede ser la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razon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las disminuciones en el pasado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0056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se conocen los efectos de otros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depredadores introducidos como gatos (</a:t>
            </a:r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Felis</a:t>
            </a:r>
            <a:r>
              <a:rPr lang="es-E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catus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y garrapateros (</a:t>
            </a:r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Crotophaga</a:t>
            </a:r>
            <a:endParaRPr lang="es-ES" sz="1200" b="0" i="1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1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ani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(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Fessl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al.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2010a &amp; 2010b). Una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combinacion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las causas mencionadas</a:t>
            </a:r>
          </a:p>
          <a:p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puede ser la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razon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las disminuciones en el pasado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7018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6243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Debido a los dos primeros puntos se determina que la mejor herramienta</a:t>
            </a:r>
            <a:r>
              <a:rPr lang="es-ES" dirty="0">
                <a:sym typeface="Wingdings" panose="05000000000000000000" pitchFamily="2" charset="2"/>
              </a:rPr>
              <a:t> tercer punto</a:t>
            </a:r>
          </a:p>
          <a:p>
            <a:r>
              <a:rPr lang="es-ES" dirty="0"/>
              <a:t>Determinar las mejores técnicas para mantenimiento y transporte de las aves y estudiar su adaptación al nuevo sitio.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371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dirty="0"/>
              <a:t>Hábitat especial en Galápagos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aqui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encuentran los únicos mangles altos no modificados, protegidos del mar abierto, con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produccion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hojarasca (Dvorak </a:t>
            </a:r>
            <a:r>
              <a:rPr lang="es-E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al.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2004,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Fessl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al.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2010b).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transloca en estos sitios debido a que son zonas donde habitaban antiguamente los pinzones de manglar. Además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Bahia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Cartago contiene el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area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continua de mangles mas grande en el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archipielago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capaz de proveer amplio espacio para una expansión de la población.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Despues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visitas a inicios de 2010, se selecciono </a:t>
            </a:r>
            <a:r>
              <a:rPr lang="es-E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bahia</a:t>
            </a:r>
            <a:r>
              <a:rPr lang="es-E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Urbina como el sitio apropiado por ser idóneo para el control de ratas y por su proximidad a la fuente poblacional.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2651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7108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0884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BCCBE-A422-423A-9FDF-E13D9E766E1F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52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341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387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08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6225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1431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5004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2655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3301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058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804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010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425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063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891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1002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0478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20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9D868E6-A46F-4F21-BEC5-88110A86F498}" type="datetimeFigureOut">
              <a:rPr lang="es-ES" smtClean="0"/>
              <a:t>17/04/2018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94AF7-56C9-429F-954C-EA704B75A8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6973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camarhynchus heliobates">
            <a:extLst>
              <a:ext uri="{FF2B5EF4-FFF2-40B4-BE49-F238E27FC236}">
                <a16:creationId xmlns:a16="http://schemas.microsoft.com/office/drawing/2014/main" id="{4D28B19A-97A7-4D86-B907-05FA13EEE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4" y="3519022"/>
            <a:ext cx="3990829" cy="26539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4543B49-520C-44AA-BAB8-5987E0EB8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855" y="684953"/>
            <a:ext cx="3993646" cy="2652756"/>
          </a:xfrm>
          <a:prstGeom prst="rect">
            <a:avLst/>
          </a:prstGeom>
          <a:effectLst/>
        </p:spPr>
      </p:pic>
      <p:pic>
        <p:nvPicPr>
          <p:cNvPr id="1028" name="Picture 4" descr="Resultado de imagen de MASTER EN TECNICAS DE LA CONSERVACIÃN DE LA BIODIVERSIDAD">
            <a:extLst>
              <a:ext uri="{FF2B5EF4-FFF2-40B4-BE49-F238E27FC236}">
                <a16:creationId xmlns:a16="http://schemas.microsoft.com/office/drawing/2014/main" id="{BA3C7EE4-9935-495B-A000-AEE052C4E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5022" y="5631144"/>
            <a:ext cx="866978" cy="122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5D162BF-46A9-4CD4-89D1-3E7B81D61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4358" y="1447800"/>
            <a:ext cx="5599942" cy="30969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ACCIÓN PARA LA CONSERVACIÓN DEL PINZÓN DE MANGLAR</a:t>
            </a:r>
            <a:r>
              <a:rPr lang="es-E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s-ES" sz="36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Camarhynchus heliobates)</a:t>
            </a:r>
            <a:br>
              <a:rPr lang="es-ES"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sz="3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E080F7-FBFE-4FCD-A5B9-20E6CFFB2E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4985" y="8146500"/>
            <a:ext cx="4047360" cy="238381"/>
          </a:xfrm>
        </p:spPr>
        <p:txBody>
          <a:bodyPr>
            <a:normAutofit fontScale="55000" lnSpcReduction="20000"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7115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213EE5-8E89-4A43-9977-8DB5F5A5B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Captura y transferencia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8D71D2-EDB9-405A-B135-7A8C4EE2C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 cogieron diez pinzones, cinco adultos y cinco juveniles en temporada reproductiva 2009/2010</a:t>
            </a:r>
          </a:p>
          <a:p>
            <a:r>
              <a:rPr lang="es-ES" dirty="0"/>
              <a:t>Se fijaron transmisores a todas las aves de 0,41 g</a:t>
            </a:r>
          </a:p>
          <a:p>
            <a:r>
              <a:rPr lang="es-ES" dirty="0"/>
              <a:t>Lapso entre captura y liberación varió de 2-7 horas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EF74CA-61F3-4DA3-A867-86CE9C19D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179" y="3957123"/>
            <a:ext cx="10083641" cy="253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41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E96672-D9EA-4354-AF77-EBF4E1D5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924" y="192051"/>
            <a:ext cx="9404723" cy="1400530"/>
          </a:xfrm>
        </p:spPr>
        <p:txBody>
          <a:bodyPr/>
          <a:lstStyle/>
          <a:p>
            <a:r>
              <a:rPr lang="es-ES" dirty="0"/>
              <a:t>Monitoreo posterior a la liberación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F87E1E-AB9C-422B-873F-F20154BD5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06" y="1069938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1.  Telemetría</a:t>
            </a:r>
          </a:p>
          <a:p>
            <a:pPr lvl="1"/>
            <a:r>
              <a:rPr lang="es-ES" dirty="0"/>
              <a:t>Vida útil de los transmisores es de 22 días</a:t>
            </a:r>
          </a:p>
          <a:p>
            <a:pPr lvl="1"/>
            <a:r>
              <a:rPr lang="es-ES" dirty="0"/>
              <a:t>Cómo mínimo una posición ave/día</a:t>
            </a:r>
          </a:p>
          <a:p>
            <a:pPr lvl="1"/>
            <a:r>
              <a:rPr lang="es-ES" dirty="0"/>
              <a:t>Todas las aves se encontraron cercanas al sitio de liberación 48 horas después</a:t>
            </a:r>
          </a:p>
          <a:p>
            <a:pPr lvl="1"/>
            <a:endParaRPr lang="es-ES" dirty="0"/>
          </a:p>
          <a:p>
            <a:pPr lvl="1"/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C8B2646-A5BC-4FE2-8213-CB2158224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865" y="3167678"/>
            <a:ext cx="8180269" cy="310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17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1345A0-8618-410C-84B9-2BBB2E76C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Monitoreo posterior a la liberación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8C18A-70D7-496F-A1F4-CCA371ED4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2. Monitoreo por observación</a:t>
            </a:r>
          </a:p>
          <a:p>
            <a:pPr lvl="1"/>
            <a:r>
              <a:rPr lang="es-ES" dirty="0"/>
              <a:t>Continuación del monitoreo mediante observación directa y atención a sonidos</a:t>
            </a:r>
          </a:p>
          <a:p>
            <a:r>
              <a:rPr lang="es-ES" dirty="0"/>
              <a:t>Se observaron viajes de aves anilladas a PTN desde octubre de 2010 hasta mayo de 2011</a:t>
            </a:r>
          </a:p>
          <a:p>
            <a:r>
              <a:rPr lang="es-ES" dirty="0"/>
              <a:t>Después de la liberación, no se localizaron pinzones en Urbina hasta que se localizó un individuo en Noviembre de 2010. (Un mes más tarde se volvió a encontrar en Urbina)</a:t>
            </a:r>
          </a:p>
          <a:p>
            <a:r>
              <a:rPr lang="es-ES" dirty="0"/>
              <a:t>Se avistaron regresos a PTN de un juvenil y de una hembra y macho adultos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1144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7DDF1-1D49-4DDD-B026-151FE597E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C7E370-A376-4453-B8E6-1FE30C46A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La reducción del numero de ratas en el sitio de liberación CB en un corto periodo de tiempo demuestra que este área puede ser manejado para la protección del pinzón</a:t>
            </a:r>
          </a:p>
          <a:p>
            <a:r>
              <a:rPr lang="es-ES" dirty="0"/>
              <a:t>La presencia de tres aves adultas en PTN detectada en diciembre de 2010 indica que el pinzón de manglar muestra una fuerte fidelidad al sitio y que es capaz de volar distancias relativamente grandes sobre extensiones de campos de lava</a:t>
            </a:r>
          </a:p>
          <a:p>
            <a:r>
              <a:rPr lang="es-ES" dirty="0"/>
              <a:t>La persistencia por seis meses de por lo menos un ave en el sitio de liberación y el hecho de que consiguió regresar a PTN, sugiere que el hábitat de CB brinda alimento y refugio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155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6" r="32387" b="-3"/>
          <a:stretch/>
        </p:blipFill>
        <p:spPr bwMode="auto">
          <a:xfrm>
            <a:off x="8129871" y="2052213"/>
            <a:ext cx="3413671" cy="419618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900" b="1"/>
              <a:t>Crianza inicial para incrementar el tamaño de la población</a:t>
            </a:r>
            <a:endParaRPr lang="es-ES" sz="390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6090" y="2052213"/>
            <a:ext cx="7732079" cy="438287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1400" dirty="0"/>
              <a:t>Técnicas artificiales de propagación </a:t>
            </a:r>
            <a:endParaRPr lang="es-ES" sz="1400" dirty="0"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r>
              <a:rPr lang="es-ES" sz="1400" dirty="0">
                <a:sym typeface="Wingdings" panose="05000000000000000000" pitchFamily="2" charset="2"/>
              </a:rPr>
              <a:t> Reclutamiento de j</a:t>
            </a:r>
            <a:r>
              <a:rPr lang="es-ES" sz="1400" dirty="0"/>
              <a:t>uveniles en poblaciones silvestres (</a:t>
            </a:r>
            <a:r>
              <a:rPr lang="es-ES" sz="1400" dirty="0" err="1"/>
              <a:t>Cristinacce</a:t>
            </a:r>
            <a:r>
              <a:rPr lang="es-ES" sz="1400" dirty="0"/>
              <a:t> </a:t>
            </a:r>
            <a:r>
              <a:rPr lang="es-ES" sz="1400" i="1" dirty="0"/>
              <a:t>et al.</a:t>
            </a:r>
            <a:r>
              <a:rPr lang="es-ES" sz="1400" dirty="0"/>
              <a:t>, 2008).</a:t>
            </a:r>
          </a:p>
          <a:p>
            <a:pPr>
              <a:lnSpc>
                <a:spcPct val="90000"/>
              </a:lnSpc>
            </a:pPr>
            <a:r>
              <a:rPr lang="es-ES" sz="1400" dirty="0"/>
              <a:t>Optimizar la supervivencia </a:t>
            </a:r>
            <a:endParaRPr lang="es-ES" sz="1400" dirty="0"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r>
              <a:rPr lang="es-ES" sz="1400" dirty="0" err="1">
                <a:sym typeface="Wingdings" panose="05000000000000000000" pitchFamily="2" charset="2"/>
              </a:rPr>
              <a:t>L</a:t>
            </a:r>
            <a:r>
              <a:rPr lang="es-ES" sz="1400" dirty="0" err="1"/>
              <a:t>iberacion</a:t>
            </a:r>
            <a:r>
              <a:rPr lang="es-ES" sz="1400" dirty="0"/>
              <a:t> blanda: colocación de alimento suplementario posterior a la </a:t>
            </a:r>
            <a:r>
              <a:rPr lang="es-ES" sz="1400" dirty="0" err="1"/>
              <a:t>liberacion</a:t>
            </a:r>
            <a:r>
              <a:rPr lang="es-ES" sz="1400" dirty="0"/>
              <a:t> (</a:t>
            </a:r>
            <a:r>
              <a:rPr lang="nl-NL" sz="1400" dirty="0"/>
              <a:t>Wanless </a:t>
            </a:r>
            <a:r>
              <a:rPr lang="nl-NL" sz="1400" i="1" dirty="0"/>
              <a:t>et al.</a:t>
            </a:r>
            <a:r>
              <a:rPr lang="nl-NL" sz="1400" dirty="0"/>
              <a:t>, 2002).</a:t>
            </a:r>
          </a:p>
          <a:p>
            <a:pPr>
              <a:lnSpc>
                <a:spcPct val="90000"/>
              </a:lnSpc>
            </a:pPr>
            <a:r>
              <a:rPr lang="es-ES" sz="1400" dirty="0"/>
              <a:t>Crianza basada en estos motivos: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Pinzones vuelven a anidar si se les retiran los huevos.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Segunda nidada mayor probabilidad de supervivencia que la primera nidada.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Se recolectan huevos de la primera nidada.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Anteriormente al primer trabajo no se habían realizado este tipo de técnicas con aves.</a:t>
            </a:r>
          </a:p>
          <a:p>
            <a:pPr>
              <a:lnSpc>
                <a:spcPct val="90000"/>
              </a:lnSpc>
            </a:pPr>
            <a:r>
              <a:rPr lang="es-ES" sz="1400" dirty="0"/>
              <a:t>Estación Científica Charles Darwin (ECCD) localizada en Puerto Ayora, Santa Cruz. 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Cuarto de crianza hermético a prueba de insectos 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Sistema de puertas dobles para prevenir la exposición a enfermedades</a:t>
            </a:r>
          </a:p>
        </p:txBody>
      </p:sp>
    </p:spTree>
    <p:extLst>
      <p:ext uri="{BB962C8B-B14F-4D97-AF65-F5344CB8AC3E}">
        <p14:creationId xmlns:p14="http://schemas.microsoft.com/office/powerpoint/2010/main" val="2381014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44A11D1-6963-485E-86DE-760B074343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">
            <a:extLst>
              <a:ext uri="{FF2B5EF4-FFF2-40B4-BE49-F238E27FC236}">
                <a16:creationId xmlns:a16="http://schemas.microsoft.com/office/drawing/2014/main" id="{93BDF132-E4EF-4CB3-9A12-1EB75E159A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5" name="Freeform: Shape 74">
            <a:extLst>
              <a:ext uri="{FF2B5EF4-FFF2-40B4-BE49-F238E27FC236}">
                <a16:creationId xmlns:a16="http://schemas.microsoft.com/office/drawing/2014/main" id="{F8486D32-0A56-4407-A9D1-7AFC169465F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73FE0C2-11C7-466D-B4BA-0330484CD53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452" y="4267831"/>
            <a:ext cx="6495847" cy="168892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5223" y="629266"/>
            <a:ext cx="3116690" cy="5594554"/>
          </a:xfrm>
        </p:spPr>
        <p:txBody>
          <a:bodyPr anchor="ctr">
            <a:normAutofit/>
          </a:bodyPr>
          <a:lstStyle/>
          <a:p>
            <a:r>
              <a:rPr lang="es-ES" sz="4100" b="1">
                <a:solidFill>
                  <a:srgbClr val="EBEBEB"/>
                </a:solidFill>
              </a:rPr>
              <a:t>Incubación artificial y crianza manual</a:t>
            </a:r>
            <a:endParaRPr lang="es-ES" sz="4100">
              <a:solidFill>
                <a:srgbClr val="EBEBE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07582" y="629266"/>
            <a:ext cx="7368188" cy="371475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s-ES" sz="1200" dirty="0"/>
          </a:p>
          <a:p>
            <a:pPr>
              <a:lnSpc>
                <a:spcPct val="90000"/>
              </a:lnSpc>
            </a:pPr>
            <a:r>
              <a:rPr lang="es-ES" sz="1400" dirty="0"/>
              <a:t>Incubadoras tipo cuna (Octágono </a:t>
            </a:r>
            <a:r>
              <a:rPr lang="es-ES" sz="1400" dirty="0" err="1"/>
              <a:t>Brinsea</a:t>
            </a:r>
            <a:r>
              <a:rPr lang="es-ES" sz="1400" dirty="0"/>
              <a:t>) (figura 1)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mecanismos de volteo automáticos y tres viradas manuales de 180° adicionales por día.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Control de la temperatura y de la humedad.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21 recolectados </a:t>
            </a:r>
            <a:r>
              <a:rPr lang="es-ES" sz="1400" dirty="0">
                <a:sym typeface="Wingdings" panose="05000000000000000000" pitchFamily="2" charset="2"/>
              </a:rPr>
              <a:t> 15 eclosionaron.</a:t>
            </a:r>
            <a:endParaRPr lang="es-ES" sz="1400" dirty="0"/>
          </a:p>
          <a:p>
            <a:pPr>
              <a:lnSpc>
                <a:spcPct val="90000"/>
              </a:lnSpc>
            </a:pPr>
            <a:r>
              <a:rPr lang="es-ES" sz="1400" dirty="0"/>
              <a:t>Tazas de anidación individuales en incubadoras para aves (figura 2)</a:t>
            </a:r>
          </a:p>
          <a:p>
            <a:pPr>
              <a:lnSpc>
                <a:spcPct val="90000"/>
              </a:lnSpc>
            </a:pPr>
            <a:r>
              <a:rPr lang="es-ES" sz="1400" dirty="0"/>
              <a:t>Jaula en el cuarto de crianza en cautiverio en cuarentena (figura 3)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Se les motivó a alimentarse por si mismos mediante platos de comida en la jaula.</a:t>
            </a:r>
          </a:p>
          <a:p>
            <a:pPr lvl="1">
              <a:lnSpc>
                <a:spcPct val="90000"/>
              </a:lnSpc>
            </a:pPr>
            <a:r>
              <a:rPr lang="es-ES" sz="1400" dirty="0"/>
              <a:t>Sobrevivieron los 15 polluelos.</a:t>
            </a:r>
          </a:p>
          <a:p>
            <a:pPr>
              <a:lnSpc>
                <a:spcPct val="90000"/>
              </a:lnSpc>
            </a:pPr>
            <a:endParaRPr lang="es-ES" sz="1100" dirty="0"/>
          </a:p>
          <a:p>
            <a:pPr lvl="1">
              <a:lnSpc>
                <a:spcPct val="90000"/>
              </a:lnSpc>
            </a:pPr>
            <a:endParaRPr lang="es-ES" sz="1100" dirty="0"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endParaRPr lang="es-ES" sz="1100" dirty="0"/>
          </a:p>
          <a:p>
            <a:pPr lvl="1">
              <a:lnSpc>
                <a:spcPct val="90000"/>
              </a:lnSpc>
            </a:pP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727241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/>
              <a:t>Aviarios en Playa Tortuga Negra antes de la liberación</a:t>
            </a:r>
            <a:endParaRPr lang="es-ES" sz="36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Polluelos alojados de 4 a 6 semanas </a:t>
            </a:r>
          </a:p>
          <a:p>
            <a:r>
              <a:rPr lang="es-ES" dirty="0"/>
              <a:t>Aviario situado en un claro dentro del manglar en PTN.</a:t>
            </a:r>
          </a:p>
          <a:p>
            <a:pPr lvl="1"/>
            <a:r>
              <a:rPr lang="es-ES" dirty="0"/>
              <a:t>Adaptarse a su hábitat natural</a:t>
            </a:r>
          </a:p>
          <a:p>
            <a:pPr lvl="1"/>
            <a:r>
              <a:rPr lang="es-ES" dirty="0"/>
              <a:t>Motivar a forrajear </a:t>
            </a:r>
            <a:r>
              <a:rPr lang="es-ES" dirty="0">
                <a:sym typeface="Wingdings" panose="05000000000000000000" pitchFamily="2" charset="2"/>
              </a:rPr>
              <a:t> </a:t>
            </a:r>
            <a:r>
              <a:rPr lang="es-ES" dirty="0"/>
              <a:t>Larvas de lepidópteros y mariposas</a:t>
            </a:r>
          </a:p>
          <a:p>
            <a:pPr lvl="1"/>
            <a:r>
              <a:rPr lang="es-ES" dirty="0"/>
              <a:t>Platos de comida (liberación blanda)</a:t>
            </a:r>
          </a:p>
          <a:p>
            <a:r>
              <a:rPr lang="es-ES" dirty="0"/>
              <a:t>Liberación de polluelos </a:t>
            </a:r>
          </a:p>
          <a:p>
            <a:pPr lvl="1"/>
            <a:r>
              <a:rPr lang="es-ES" dirty="0"/>
              <a:t>Coincide con el final de la temporada reproductiva de pinzones silvestres para reducir la agresión territorial.</a:t>
            </a:r>
          </a:p>
          <a:p>
            <a:r>
              <a:rPr lang="es-ES" dirty="0"/>
              <a:t>Pinzones silvestres interactuaron de forma no agresiva con los cautivos.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553" y="1608485"/>
            <a:ext cx="3204447" cy="213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731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Monitoreo después de la liberación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199" y="1528445"/>
            <a:ext cx="10515600" cy="2803019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Mediante transmisores de radio</a:t>
            </a:r>
          </a:p>
          <a:p>
            <a:pPr lvl="1"/>
            <a:r>
              <a:rPr lang="es-ES" dirty="0"/>
              <a:t>11 transmisores dejaron de funcionar prematuramente debido a problemas técnicos</a:t>
            </a:r>
          </a:p>
          <a:p>
            <a:pPr lvl="1"/>
            <a:r>
              <a:rPr lang="es-ES" dirty="0"/>
              <a:t>El resto funcionaron hasta un máximo de 19 días.</a:t>
            </a:r>
          </a:p>
          <a:p>
            <a:r>
              <a:rPr lang="es-ES" dirty="0"/>
              <a:t>Pinzones encontrados</a:t>
            </a:r>
          </a:p>
          <a:p>
            <a:pPr lvl="1"/>
            <a:r>
              <a:rPr lang="es-ES" dirty="0"/>
              <a:t>Mayoría en PTN y 5 fuera del manglar (3km)</a:t>
            </a:r>
          </a:p>
          <a:p>
            <a:pPr lvl="1"/>
            <a:r>
              <a:rPr lang="es-ES" dirty="0"/>
              <a:t>2 se alimentaron en la zona árida regularmente </a:t>
            </a:r>
            <a:r>
              <a:rPr lang="es-ES" dirty="0">
                <a:sym typeface="Wingdings" panose="05000000000000000000" pitchFamily="2" charset="2"/>
              </a:rPr>
              <a:t> Primer registro histórico</a:t>
            </a:r>
          </a:p>
          <a:p>
            <a:pPr lvl="1"/>
            <a:r>
              <a:rPr lang="es-ES" dirty="0">
                <a:sym typeface="Wingdings" panose="05000000000000000000" pitchFamily="2" charset="2"/>
              </a:rPr>
              <a:t>Último día se sabe localización de 8 y 7 no se sabe que les ocurrió.</a:t>
            </a:r>
          </a:p>
          <a:p>
            <a:r>
              <a:rPr lang="es-ES" dirty="0"/>
              <a:t>Monitorización adicional de nidos silvestres vs crianza manual:</a:t>
            </a:r>
          </a:p>
        </p:txBody>
      </p:sp>
      <p:pic>
        <p:nvPicPr>
          <p:cNvPr id="4098" name="Picture 2" descr="\\myappsdrive.alumnos.urjc.es\Home_VDI$\ah.montero\Pictures\tabla pinzones silvestres vs crianz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37" y="4419410"/>
            <a:ext cx="9404723" cy="22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550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Conclusiones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r>
              <a:rPr lang="es-ES" dirty="0"/>
              <a:t>Crianza es útil para la conservación de esta especie en peligro de extinción porque aumenta el reclutamiento de los nidos destinados al fracaso.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Es necesario realizar acciones de conservación continuas por varios años para mejorar el estado del pinzón de manglar, debido a su tamaño poblacional y rango restringido.</a:t>
            </a:r>
          </a:p>
        </p:txBody>
      </p:sp>
    </p:spTree>
    <p:extLst>
      <p:ext uri="{BB962C8B-B14F-4D97-AF65-F5344CB8AC3E}">
        <p14:creationId xmlns:p14="http://schemas.microsoft.com/office/powerpoint/2010/main" val="1816794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8EF52E-3C09-4811-90F4-B4E85AB84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CRITICAS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E8D311-B409-43A7-AA91-A2D841FFC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r>
              <a:rPr lang="es-ES" dirty="0"/>
              <a:t>No han considerado controlar depredadores y enfermedades en los sitios de reintroducción.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Se debe considerar utilizar la técnica “Hacking”.</a:t>
            </a:r>
          </a:p>
        </p:txBody>
      </p:sp>
    </p:spTree>
    <p:extLst>
      <p:ext uri="{BB962C8B-B14F-4D97-AF65-F5344CB8AC3E}">
        <p14:creationId xmlns:p14="http://schemas.microsoft.com/office/powerpoint/2010/main" val="201773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D87A0D8-58CF-429F-AE2C-49B3ED7E4D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7" y="647699"/>
            <a:ext cx="3833328" cy="2683330"/>
          </a:xfrm>
          <a:prstGeom prst="rect">
            <a:avLst/>
          </a:prstGeom>
          <a:effectLst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E7FC92-59C6-4DC2-A5B4-06A8F532BA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69" y="3526971"/>
            <a:ext cx="3569085" cy="2721427"/>
          </a:xfrm>
          <a:prstGeom prst="rect">
            <a:avLst/>
          </a:prstGeom>
          <a:effectLst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80A5F49-2DF9-4B5D-9FE2-3718DCCC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5629222" cy="1400530"/>
          </a:xfrm>
        </p:spPr>
        <p:txBody>
          <a:bodyPr>
            <a:normAutofit/>
          </a:bodyPr>
          <a:lstStyle/>
          <a:p>
            <a:r>
              <a:rPr lang="es-ES" dirty="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5F7C42-9C11-47DB-A4FF-921060F5B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" y="2052918"/>
            <a:ext cx="5628635" cy="4195481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endParaRPr lang="es-ES" sz="1500"/>
          </a:p>
          <a:p>
            <a:pPr lvl="1">
              <a:lnSpc>
                <a:spcPct val="90000"/>
              </a:lnSpc>
            </a:pPr>
            <a:r>
              <a:rPr lang="es-ES" sz="1500"/>
              <a:t>Clasificación: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s-ES" sz="1500"/>
          </a:p>
          <a:p>
            <a:pPr lvl="2">
              <a:lnSpc>
                <a:spcPct val="90000"/>
              </a:lnSpc>
            </a:pPr>
            <a:r>
              <a:rPr lang="es-ES" sz="1500"/>
              <a:t>Reino: Animalia</a:t>
            </a:r>
          </a:p>
          <a:p>
            <a:pPr lvl="2">
              <a:lnSpc>
                <a:spcPct val="90000"/>
              </a:lnSpc>
            </a:pPr>
            <a:r>
              <a:rPr lang="es-ES" sz="1500"/>
              <a:t>Filo: </a:t>
            </a:r>
            <a:r>
              <a:rPr lang="es-ES" sz="1500" err="1"/>
              <a:t>Chordata</a:t>
            </a:r>
            <a:endParaRPr lang="es-ES" sz="1500"/>
          </a:p>
          <a:p>
            <a:pPr lvl="2">
              <a:lnSpc>
                <a:spcPct val="90000"/>
              </a:lnSpc>
            </a:pPr>
            <a:r>
              <a:rPr lang="es-ES" sz="1500"/>
              <a:t>Clase: Aves </a:t>
            </a:r>
          </a:p>
          <a:p>
            <a:pPr lvl="2">
              <a:lnSpc>
                <a:spcPct val="90000"/>
              </a:lnSpc>
            </a:pPr>
            <a:r>
              <a:rPr lang="es-ES" sz="1500"/>
              <a:t>Orden: </a:t>
            </a:r>
            <a:r>
              <a:rPr lang="es-ES" sz="1500" err="1"/>
              <a:t>Passeriformes</a:t>
            </a:r>
            <a:endParaRPr lang="es-ES" sz="1500"/>
          </a:p>
          <a:p>
            <a:pPr lvl="2">
              <a:lnSpc>
                <a:spcPct val="90000"/>
              </a:lnSpc>
            </a:pPr>
            <a:r>
              <a:rPr lang="es-ES" sz="1500"/>
              <a:t>Familia: </a:t>
            </a:r>
            <a:r>
              <a:rPr lang="es-ES" sz="1500" err="1"/>
              <a:t>Emberizidae</a:t>
            </a:r>
            <a:r>
              <a:rPr lang="es-ES" sz="1500"/>
              <a:t> </a:t>
            </a:r>
          </a:p>
          <a:p>
            <a:pPr lvl="2">
              <a:lnSpc>
                <a:spcPct val="90000"/>
              </a:lnSpc>
            </a:pPr>
            <a:r>
              <a:rPr lang="es-ES" sz="1500"/>
              <a:t>Género: Tangara</a:t>
            </a:r>
          </a:p>
          <a:p>
            <a:pPr lvl="1">
              <a:lnSpc>
                <a:spcPct val="90000"/>
              </a:lnSpc>
            </a:pPr>
            <a:endParaRPr lang="es-ES" sz="1500"/>
          </a:p>
          <a:p>
            <a:pPr lvl="1">
              <a:lnSpc>
                <a:spcPct val="90000"/>
              </a:lnSpc>
            </a:pPr>
            <a:r>
              <a:rPr lang="es-ES" sz="1500"/>
              <a:t>Alimentación: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s-ES" sz="1500"/>
          </a:p>
          <a:p>
            <a:pPr lvl="2">
              <a:lnSpc>
                <a:spcPct val="90000"/>
              </a:lnSpc>
            </a:pPr>
            <a:r>
              <a:rPr lang="es-ES" sz="1500"/>
              <a:t>Insectos, larvas, arañas y materia vegetal</a:t>
            </a:r>
          </a:p>
          <a:p>
            <a:pPr lvl="2">
              <a:lnSpc>
                <a:spcPct val="90000"/>
              </a:lnSpc>
            </a:pPr>
            <a:endParaRPr lang="es-ES" sz="1500"/>
          </a:p>
          <a:p>
            <a:pPr lvl="2">
              <a:lnSpc>
                <a:spcPct val="90000"/>
              </a:lnSpc>
            </a:pPr>
            <a:endParaRPr lang="es-ES" sz="1500"/>
          </a:p>
          <a:p>
            <a:pPr lvl="2">
              <a:lnSpc>
                <a:spcPct val="90000"/>
              </a:lnSpc>
            </a:pPr>
            <a:endParaRPr lang="es-ES" sz="1500"/>
          </a:p>
        </p:txBody>
      </p:sp>
    </p:spTree>
    <p:extLst>
      <p:ext uri="{BB962C8B-B14F-4D97-AF65-F5344CB8AC3E}">
        <p14:creationId xmlns:p14="http://schemas.microsoft.com/office/powerpoint/2010/main" val="1842636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A5F49-2DF9-4B5D-9FE2-3718DCCC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s-ES" sz="330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5F7C42-9C11-47DB-A4FF-921060F5B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s-ES" dirty="0"/>
              <a:t>Críticamente amenazada </a:t>
            </a:r>
            <a:r>
              <a:rPr lang="es-ES" dirty="0">
                <a:sym typeface="Wingdings" panose="05000000000000000000" pitchFamily="2" charset="2"/>
              </a:rPr>
              <a:t> lista roja UICN</a:t>
            </a:r>
            <a:endParaRPr lang="es-ES" dirty="0"/>
          </a:p>
          <a:p>
            <a:r>
              <a:rPr lang="es-ES" dirty="0"/>
              <a:t>Población estimada en 100 individuos </a:t>
            </a:r>
            <a:r>
              <a:rPr lang="es-ES" dirty="0">
                <a:sym typeface="Wingdings" panose="05000000000000000000" pitchFamily="2" charset="2"/>
              </a:rPr>
              <a:t> motivo de la restitución</a:t>
            </a:r>
            <a:endParaRPr lang="es-ES" dirty="0"/>
          </a:p>
          <a:p>
            <a:r>
              <a:rPr lang="es-ES" dirty="0"/>
              <a:t>Principales amenazas</a:t>
            </a:r>
          </a:p>
          <a:p>
            <a:pPr lvl="1"/>
            <a:r>
              <a:rPr lang="es-ES" dirty="0"/>
              <a:t>Depredación por ratas introducidas (</a:t>
            </a:r>
            <a:r>
              <a:rPr lang="es-ES" i="1" dirty="0" err="1"/>
              <a:t>Rattus</a:t>
            </a:r>
            <a:r>
              <a:rPr lang="es-ES" i="1" dirty="0"/>
              <a:t> </a:t>
            </a:r>
            <a:r>
              <a:rPr lang="es-ES" i="1" dirty="0" err="1"/>
              <a:t>rattus</a:t>
            </a:r>
            <a:r>
              <a:rPr lang="es-ES" dirty="0"/>
              <a:t>)</a:t>
            </a:r>
          </a:p>
          <a:p>
            <a:pPr lvl="1"/>
            <a:r>
              <a:rPr lang="es-ES" dirty="0"/>
              <a:t>Mortalidad de polluelos por parasitismo de moscas introducidas (</a:t>
            </a:r>
            <a:r>
              <a:rPr lang="es-ES" i="1" dirty="0" err="1"/>
              <a:t>Philornis</a:t>
            </a:r>
            <a:r>
              <a:rPr lang="es-ES" i="1" dirty="0"/>
              <a:t> </a:t>
            </a:r>
            <a:r>
              <a:rPr lang="es-ES" i="1" dirty="0" err="1"/>
              <a:t>downsi</a:t>
            </a:r>
            <a:r>
              <a:rPr lang="es-ES" dirty="0"/>
              <a:t>)</a:t>
            </a:r>
          </a:p>
          <a:p>
            <a:pPr lvl="1"/>
            <a:r>
              <a:rPr lang="es-ES" dirty="0"/>
              <a:t>Potencial endogamia debida a una baja densidad poblacional</a:t>
            </a:r>
          </a:p>
          <a:p>
            <a:pPr lvl="1"/>
            <a:r>
              <a:rPr lang="es-ES" dirty="0"/>
              <a:t>Otros fenómenos ambientales (maremotos, levantamientos </a:t>
            </a:r>
            <a:r>
              <a:rPr lang="es-ES" dirty="0" err="1"/>
              <a:t>volcanicos</a:t>
            </a:r>
            <a:r>
              <a:rPr lang="es-ES" dirty="0"/>
              <a:t>, etc.) que destruyen el </a:t>
            </a:r>
            <a:r>
              <a:rPr lang="es-ES" dirty="0" err="1"/>
              <a:t>habitat</a:t>
            </a:r>
            <a:r>
              <a:rPr lang="es-ES" dirty="0"/>
              <a:t> remanente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0835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22E034-8FCF-4CF7-AB48-F013A2E8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 </a:t>
            </a:r>
          </a:p>
        </p:txBody>
      </p:sp>
      <p:pic>
        <p:nvPicPr>
          <p:cNvPr id="6" name="Marcador de contenido 3">
            <a:extLst>
              <a:ext uri="{FF2B5EF4-FFF2-40B4-BE49-F238E27FC236}">
                <a16:creationId xmlns:a16="http://schemas.microsoft.com/office/drawing/2014/main" id="{2393C2C9-4890-4F80-9DD4-0226666273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5455" y="1605063"/>
            <a:ext cx="6684515" cy="488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8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FA3384-2BE4-4F2E-97EF-A35118542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4B2B83-8A7B-4766-8042-6779A7098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868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2422DA-F261-4551-850A-13B2B02D6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458" y="4854344"/>
            <a:ext cx="9345155" cy="8618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Dos trabajos</a:t>
            </a:r>
          </a:p>
        </p:txBody>
      </p:sp>
      <p:pic>
        <p:nvPicPr>
          <p:cNvPr id="5" name="Marcador de contenido 4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id="{A87D730A-225B-4DB8-B39C-2E432195BC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/>
          <a:stretch/>
        </p:blipFill>
        <p:spPr>
          <a:xfrm>
            <a:off x="5822844" y="1639664"/>
            <a:ext cx="6362678" cy="2150767"/>
          </a:xfrm>
          <a:prstGeom prst="rect">
            <a:avLst/>
          </a:prstGeom>
          <a:effectLst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6CDA7A5-9BE6-4B93-8EBC-CA1DB06DF8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45" y="1897108"/>
            <a:ext cx="5490972" cy="199047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3185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726B94-5818-431E-9F49-59B8F155F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es-ES"/>
              <a:t>Translocación</a:t>
            </a:r>
          </a:p>
        </p:txBody>
      </p:sp>
      <p:graphicFrame>
        <p:nvGraphicFramePr>
          <p:cNvPr id="14" name="Marcador de contenido 2">
            <a:extLst>
              <a:ext uri="{FF2B5EF4-FFF2-40B4-BE49-F238E27FC236}">
                <a16:creationId xmlns:a16="http://schemas.microsoft.com/office/drawing/2014/main" id="{BCA6A4DC-FB4A-41D1-BB0C-1697381DA4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923388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6296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85F25E-35CC-49BA-9AC9-7EABC0E7F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Selección y manejo del sitio para la reintroducción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B0A6D1-CC2A-434E-80C0-05C006FCE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2245"/>
          </a:xfrm>
        </p:spPr>
        <p:txBody>
          <a:bodyPr>
            <a:normAutofit/>
          </a:bodyPr>
          <a:lstStyle/>
          <a:p>
            <a:endParaRPr lang="es-ES" dirty="0"/>
          </a:p>
          <a:p>
            <a:r>
              <a:rPr lang="es-ES" dirty="0"/>
              <a:t>Hábitat especial de PTN y CB </a:t>
            </a:r>
            <a:r>
              <a:rPr lang="es-ES" dirty="0">
                <a:sym typeface="Wingdings" panose="05000000000000000000" pitchFamily="2" charset="2"/>
              </a:rPr>
              <a:t> mangles altos no modificados</a:t>
            </a:r>
          </a:p>
          <a:p>
            <a:r>
              <a:rPr lang="es-ES" dirty="0"/>
              <a:t>Translocación en las bahías Cartago y Urbina</a:t>
            </a:r>
          </a:p>
          <a:p>
            <a:r>
              <a:rPr lang="es-ES" dirty="0"/>
              <a:t>Finalmente se determinó bahía Urbina (Poza de los Tiburones) por:</a:t>
            </a:r>
          </a:p>
          <a:p>
            <a:pPr lvl="1"/>
            <a:r>
              <a:rPr lang="es-ES" dirty="0"/>
              <a:t>Pequeño área y distancia a otros manglares (control de ratas)</a:t>
            </a:r>
          </a:p>
          <a:p>
            <a:pPr lvl="1"/>
            <a:r>
              <a:rPr lang="es-ES" dirty="0"/>
              <a:t>Hábitat accesible</a:t>
            </a:r>
          </a:p>
          <a:p>
            <a:pPr lvl="1"/>
            <a:r>
              <a:rPr lang="es-ES" dirty="0"/>
              <a:t>Proximidad </a:t>
            </a:r>
            <a:r>
              <a:rPr lang="es-ES" dirty="0">
                <a:sym typeface="Wingdings" panose="05000000000000000000" pitchFamily="2" charset="2"/>
              </a:rPr>
              <a:t> 22km a PTN</a:t>
            </a:r>
          </a:p>
          <a:p>
            <a:pPr lvl="1"/>
            <a:r>
              <a:rPr lang="es-ES" dirty="0">
                <a:sym typeface="Wingdings" panose="05000000000000000000" pitchFamily="2" charset="2"/>
              </a:rPr>
              <a:t>Motivos financieros</a:t>
            </a:r>
            <a:endParaRPr lang="es-ES" dirty="0"/>
          </a:p>
          <a:p>
            <a:pPr lvl="1"/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49B3D87-A023-4006-8928-15CBC9C4F413}"/>
              </a:ext>
            </a:extLst>
          </p:cNvPr>
          <p:cNvSpPr txBox="1"/>
          <p:nvPr/>
        </p:nvSpPr>
        <p:spPr>
          <a:xfrm>
            <a:off x="8835390" y="6412230"/>
            <a:ext cx="34975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/>
              <a:t>Dvorak </a:t>
            </a:r>
            <a:r>
              <a:rPr lang="nb-NO" sz="1600" i="1" dirty="0"/>
              <a:t>et al.</a:t>
            </a:r>
            <a:r>
              <a:rPr lang="nb-NO" sz="1600" dirty="0"/>
              <a:t>, 2004, Fessl</a:t>
            </a:r>
            <a:r>
              <a:rPr lang="es-ES" sz="1600" i="1" dirty="0"/>
              <a:t>et al.</a:t>
            </a:r>
            <a:r>
              <a:rPr lang="es-ES" sz="1600" dirty="0"/>
              <a:t>, 2010b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9962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D0182F-4238-4D5D-A120-DC659F9E9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Selección y manejo del sitio para la reintroducción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F02FB8-691A-4982-95F8-711B801D6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Control de ratas</a:t>
            </a:r>
          </a:p>
          <a:p>
            <a:pPr lvl="1"/>
            <a:r>
              <a:rPr lang="es-ES" dirty="0"/>
              <a:t>Se colocaron en el sitio de </a:t>
            </a:r>
            <a:r>
              <a:rPr lang="es-ES" dirty="0" err="1"/>
              <a:t>liberacion</a:t>
            </a:r>
            <a:r>
              <a:rPr lang="es-ES" dirty="0"/>
              <a:t> rejillas con cebo para ratas</a:t>
            </a:r>
          </a:p>
          <a:p>
            <a:pPr lvl="1"/>
            <a:r>
              <a:rPr lang="es-ES" dirty="0"/>
              <a:t>Para evaluar la efectividad de las estaciones </a:t>
            </a:r>
            <a:r>
              <a:rPr lang="es-ES" dirty="0">
                <a:sym typeface="Wingdings" panose="05000000000000000000" pitchFamily="2" charset="2"/>
              </a:rPr>
              <a:t> </a:t>
            </a:r>
            <a:r>
              <a:rPr lang="es-ES" dirty="0"/>
              <a:t>trampas Tomahawk dos veces año</a:t>
            </a:r>
          </a:p>
          <a:p>
            <a:pPr lvl="1"/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DD12BB8-4C15-4694-B3EC-FC3A5791A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" y="3521075"/>
            <a:ext cx="1133475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82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267</TotalTime>
  <Words>1226</Words>
  <Application>Microsoft Office PowerPoint</Application>
  <PresentationFormat>Panorámica</PresentationFormat>
  <Paragraphs>149</Paragraphs>
  <Slides>19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Wingdings</vt:lpstr>
      <vt:lpstr>Wingdings 3</vt:lpstr>
      <vt:lpstr>Ion</vt:lpstr>
      <vt:lpstr>PLAN DE ACCIÓN PARA LA CONSERVACIÓN DEL PINZÓN DE MANGLAR (Camarhynchus heliobates) </vt:lpstr>
      <vt:lpstr>INTRODUCCIÓN</vt:lpstr>
      <vt:lpstr>INTRODUCCIÓN</vt:lpstr>
      <vt:lpstr>INTRODUCCIÓN </vt:lpstr>
      <vt:lpstr>INTRODUCCIÓN</vt:lpstr>
      <vt:lpstr>Dos trabajos</vt:lpstr>
      <vt:lpstr>Translocación</vt:lpstr>
      <vt:lpstr>Selección y manejo del sitio para la reintroducción</vt:lpstr>
      <vt:lpstr>Selección y manejo del sitio para la reintroducción</vt:lpstr>
      <vt:lpstr>Captura y transferencia</vt:lpstr>
      <vt:lpstr>Monitoreo posterior a la liberación</vt:lpstr>
      <vt:lpstr>Monitoreo posterior a la liberación</vt:lpstr>
      <vt:lpstr>CONCLUSIONES</vt:lpstr>
      <vt:lpstr>Crianza inicial para incrementar el tamaño de la población</vt:lpstr>
      <vt:lpstr>Incubación artificial y crianza manual</vt:lpstr>
      <vt:lpstr>Aviarios en Playa Tortuga Negra antes de la liberación</vt:lpstr>
      <vt:lpstr>Monitoreo después de la liberación</vt:lpstr>
      <vt:lpstr>Conclusiones</vt:lpstr>
      <vt:lpstr>CRITICAS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CONSERVANDO EL CRÍTICAMENTE AMENAZADO PINZÓN DE MANGLAR (Camarhynchus heliobates) </dc:title>
  <dc:creator>javier Moreno Rico</dc:creator>
  <cp:lastModifiedBy>javier Moreno Rico</cp:lastModifiedBy>
  <cp:revision>25</cp:revision>
  <dcterms:created xsi:type="dcterms:W3CDTF">2018-04-15T17:53:25Z</dcterms:created>
  <dcterms:modified xsi:type="dcterms:W3CDTF">2018-04-17T18:40:40Z</dcterms:modified>
</cp:coreProperties>
</file>